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70" r:id="rId4"/>
    <p:sldId id="271" r:id="rId5"/>
    <p:sldId id="269" r:id="rId6"/>
    <p:sldId id="268" r:id="rId7"/>
    <p:sldId id="272" r:id="rId8"/>
    <p:sldId id="264" r:id="rId9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FFCCCC"/>
    <a:srgbClr val="FF7C8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FD580-7F76-4B3A-A604-A916C0D9DFBB}" type="datetimeFigureOut">
              <a:rPr lang="zh-TW" altLang="en-US" smtClean="0"/>
              <a:t>2020/9/29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30908-77FE-4AB6-9394-657A37C928E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6668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FD580-7F76-4B3A-A604-A916C0D9DFBB}" type="datetimeFigureOut">
              <a:rPr lang="zh-TW" altLang="en-US" smtClean="0"/>
              <a:t>2020/9/29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30908-77FE-4AB6-9394-657A37C928E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6276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FD580-7F76-4B3A-A604-A916C0D9DFBB}" type="datetimeFigureOut">
              <a:rPr lang="zh-TW" altLang="en-US" smtClean="0"/>
              <a:t>2020/9/29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30908-77FE-4AB6-9394-657A37C928E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1445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FD580-7F76-4B3A-A604-A916C0D9DFBB}" type="datetimeFigureOut">
              <a:rPr lang="zh-TW" altLang="en-US" smtClean="0"/>
              <a:t>2020/9/29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30908-77FE-4AB6-9394-657A37C928E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7958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FD580-7F76-4B3A-A604-A916C0D9DFBB}" type="datetimeFigureOut">
              <a:rPr lang="zh-TW" altLang="en-US" smtClean="0"/>
              <a:t>2020/9/29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30908-77FE-4AB6-9394-657A37C928E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8285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FD580-7F76-4B3A-A604-A916C0D9DFBB}" type="datetimeFigureOut">
              <a:rPr lang="zh-TW" altLang="en-US" smtClean="0"/>
              <a:t>2020/9/29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30908-77FE-4AB6-9394-657A37C928E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5829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FD580-7F76-4B3A-A604-A916C0D9DFBB}" type="datetimeFigureOut">
              <a:rPr lang="zh-TW" altLang="en-US" smtClean="0"/>
              <a:t>2020/9/29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30908-77FE-4AB6-9394-657A37C928E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1282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FD580-7F76-4B3A-A604-A916C0D9DFBB}" type="datetimeFigureOut">
              <a:rPr lang="zh-TW" altLang="en-US" smtClean="0"/>
              <a:t>2020/9/29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30908-77FE-4AB6-9394-657A37C928E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9275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FD580-7F76-4B3A-A604-A916C0D9DFBB}" type="datetimeFigureOut">
              <a:rPr lang="zh-TW" altLang="en-US" smtClean="0"/>
              <a:t>2020/9/29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30908-77FE-4AB6-9394-657A37C928E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3374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FD580-7F76-4B3A-A604-A916C0D9DFBB}" type="datetimeFigureOut">
              <a:rPr lang="zh-TW" altLang="en-US" smtClean="0"/>
              <a:t>2020/9/29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30908-77FE-4AB6-9394-657A37C928E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33287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FD580-7F76-4B3A-A604-A916C0D9DFBB}" type="datetimeFigureOut">
              <a:rPr lang="zh-TW" altLang="en-US" smtClean="0"/>
              <a:t>2020/9/29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30908-77FE-4AB6-9394-657A37C928E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8786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9FD580-7F76-4B3A-A604-A916C0D9DFBB}" type="datetimeFigureOut">
              <a:rPr lang="zh-TW" altLang="en-US" smtClean="0"/>
              <a:t>2020/9/29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30908-77FE-4AB6-9394-657A37C928E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8913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  <a:gradFill>
            <a:gsLst>
              <a:gs pos="9000">
                <a:schemeClr val="accent1">
                  <a:lumMod val="5000"/>
                  <a:lumOff val="95000"/>
                </a:schemeClr>
              </a:gs>
              <a:gs pos="61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5" name="圓角矩形 4"/>
          <p:cNvSpPr/>
          <p:nvPr/>
        </p:nvSpPr>
        <p:spPr>
          <a:xfrm>
            <a:off x="5538387" y="2435469"/>
            <a:ext cx="6085043" cy="1600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5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120</a:t>
            </a:r>
            <a:r>
              <a:rPr lang="zh-TW" altLang="en-US" sz="5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年校慶活動介紹</a:t>
            </a:r>
            <a:endParaRPr lang="zh-TW" altLang="en-US" sz="5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9642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" y="0"/>
            <a:ext cx="12186587" cy="6858000"/>
          </a:xfrm>
          <a:prstGeom prst="rect">
            <a:avLst/>
          </a:prstGeom>
        </p:spPr>
      </p:pic>
      <p:sp>
        <p:nvSpPr>
          <p:cNvPr id="7" name="圓角矩形 6"/>
          <p:cNvSpPr/>
          <p:nvPr/>
        </p:nvSpPr>
        <p:spPr>
          <a:xfrm>
            <a:off x="2505968" y="2437978"/>
            <a:ext cx="8343901" cy="3147645"/>
          </a:xfrm>
          <a:prstGeom prst="roundRect">
            <a:avLst/>
          </a:prstGeom>
          <a:solidFill>
            <a:schemeClr val="bg1">
              <a:lumMod val="95000"/>
              <a:alpha val="8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TW" altLang="en-US" sz="2800" b="1" dirty="0" smtClean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  </a:t>
            </a:r>
            <a:r>
              <a:rPr lang="en-US" altLang="zh-TW" sz="2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10.07</a:t>
            </a:r>
            <a:r>
              <a:rPr lang="zh-TW" altLang="en-US" sz="2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zh-TW" altLang="zh-TW" sz="20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東吳人與</a:t>
            </a:r>
            <a:r>
              <a:rPr lang="zh-TW" altLang="en-US" sz="20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zh-TW" sz="20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遠東國際軍事審判</a:t>
            </a:r>
            <a:r>
              <a:rPr lang="zh-TW" altLang="en-US" sz="20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en-US" altLang="zh-TW" sz="2000" b="1" dirty="0">
              <a:solidFill>
                <a:schemeClr val="tx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20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           </a:t>
            </a:r>
            <a:r>
              <a:rPr lang="zh-TW" altLang="en-US" sz="2000" b="1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en-US" sz="2000" b="1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lang="en-US" altLang="zh-TW" b="1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09:00 </a:t>
            </a:r>
            <a:r>
              <a:rPr lang="zh-TW" altLang="en-US" b="1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圖片</a:t>
            </a:r>
            <a:r>
              <a:rPr lang="zh-TW" altLang="en-US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展暨法學</a:t>
            </a:r>
            <a:r>
              <a:rPr lang="zh-TW" altLang="en-US" b="1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研討會開幕</a:t>
            </a:r>
            <a:r>
              <a:rPr lang="zh-TW" altLang="en-US" b="1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儀式</a:t>
            </a:r>
            <a:endParaRPr lang="en-US" altLang="zh-TW" b="1" dirty="0">
              <a:solidFill>
                <a:schemeClr val="tx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                    </a:t>
            </a:r>
            <a:r>
              <a:rPr lang="zh-TW" altLang="en-US" b="1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</a:t>
            </a:r>
            <a:r>
              <a:rPr lang="en-US" altLang="zh-TW" b="1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10:15-15:10  </a:t>
            </a:r>
            <a:r>
              <a:rPr lang="zh-TW" altLang="en-US" b="1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法學</a:t>
            </a:r>
            <a:r>
              <a:rPr lang="zh-TW" altLang="en-US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研討會</a:t>
            </a:r>
            <a:endParaRPr lang="en-US" altLang="zh-TW" b="1" dirty="0">
              <a:solidFill>
                <a:schemeClr val="tx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2000" b="1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               </a:t>
            </a:r>
            <a:r>
              <a:rPr lang="en-US" altLang="zh-TW" sz="2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10.07-10.20</a:t>
            </a:r>
            <a:r>
              <a:rPr lang="zh-TW" altLang="en-US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000" b="1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endParaRPr lang="en-US" altLang="zh-TW" sz="2000" b="1" dirty="0" smtClean="0">
              <a:solidFill>
                <a:schemeClr val="tx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2000" b="1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               </a:t>
            </a:r>
            <a:r>
              <a:rPr lang="zh-TW" altLang="en-US" sz="2000" b="1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lang="zh-TW" altLang="zh-TW" sz="2000" b="1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東吳</a:t>
            </a:r>
            <a:r>
              <a:rPr lang="zh-TW" altLang="zh-TW" sz="20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  <a:r>
              <a:rPr lang="zh-TW" altLang="zh-TW" sz="2000" b="1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TW" altLang="en-US" sz="2000" b="1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zh-TW" sz="2000" b="1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遠東</a:t>
            </a:r>
            <a:r>
              <a:rPr lang="zh-TW" altLang="zh-TW" sz="20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國際軍事</a:t>
            </a:r>
            <a:r>
              <a:rPr lang="zh-TW" altLang="zh-TW" sz="2000" b="1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審判</a:t>
            </a:r>
            <a:r>
              <a:rPr lang="zh-TW" altLang="en-US" sz="2000" b="1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zh-TW" altLang="zh-TW" sz="2000" b="1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</a:t>
            </a:r>
            <a:r>
              <a:rPr lang="zh-TW" altLang="zh-TW" sz="20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展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642" y="541681"/>
            <a:ext cx="4210837" cy="5961185"/>
          </a:xfrm>
          <a:prstGeom prst="rect">
            <a:avLst/>
          </a:prstGeom>
          <a:effectLst>
            <a:softEdge rad="63500"/>
          </a:effectLst>
        </p:spPr>
      </p:pic>
      <p:grpSp>
        <p:nvGrpSpPr>
          <p:cNvPr id="11" name="群組 10"/>
          <p:cNvGrpSpPr/>
          <p:nvPr/>
        </p:nvGrpSpPr>
        <p:grpSpPr>
          <a:xfrm>
            <a:off x="8249323" y="454252"/>
            <a:ext cx="3083961" cy="811841"/>
            <a:chOff x="8249323" y="454252"/>
            <a:chExt cx="3083961" cy="811841"/>
          </a:xfrm>
        </p:grpSpPr>
        <p:cxnSp>
          <p:nvCxnSpPr>
            <p:cNvPr id="12" name="直線接點 11"/>
            <p:cNvCxnSpPr/>
            <p:nvPr/>
          </p:nvCxnSpPr>
          <p:spPr>
            <a:xfrm>
              <a:off x="9214500" y="1235938"/>
              <a:ext cx="1635369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圓角矩形 12"/>
            <p:cNvSpPr/>
            <p:nvPr/>
          </p:nvSpPr>
          <p:spPr>
            <a:xfrm>
              <a:off x="9578838" y="883263"/>
              <a:ext cx="1754446" cy="38283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000" dirty="0" smtClean="0">
                  <a:solidFill>
                    <a:schemeClr val="accent4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魏碑體" panose="03000709000000000000" pitchFamily="65" charset="-120"/>
                  <a:ea typeface="華康魏碑體" panose="03000709000000000000" pitchFamily="65" charset="-120"/>
                </a:rPr>
                <a:t>校慶活動介紹</a:t>
              </a:r>
              <a:endParaRPr lang="zh-TW" altLang="en-US" sz="20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" panose="03000709000000000000" pitchFamily="65" charset="-120"/>
                <a:ea typeface="華康魏碑體" panose="03000709000000000000" pitchFamily="65" charset="-120"/>
              </a:endParaRPr>
            </a:p>
          </p:txBody>
        </p:sp>
        <p:cxnSp>
          <p:nvCxnSpPr>
            <p:cNvPr id="14" name="直線接點 13"/>
            <p:cNvCxnSpPr/>
            <p:nvPr/>
          </p:nvCxnSpPr>
          <p:spPr>
            <a:xfrm>
              <a:off x="9382479" y="1256455"/>
              <a:ext cx="1635369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接點 14"/>
            <p:cNvCxnSpPr/>
            <p:nvPr/>
          </p:nvCxnSpPr>
          <p:spPr>
            <a:xfrm>
              <a:off x="9628999" y="1235938"/>
              <a:ext cx="1635369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圖片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49323" y="454252"/>
              <a:ext cx="1485867" cy="741004"/>
            </a:xfrm>
            <a:prstGeom prst="rect">
              <a:avLst/>
            </a:prstGeom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92476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" y="0"/>
            <a:ext cx="12186587" cy="6858000"/>
          </a:xfrm>
          <a:prstGeom prst="rect">
            <a:avLst/>
          </a:prstGeom>
        </p:spPr>
      </p:pic>
      <p:sp>
        <p:nvSpPr>
          <p:cNvPr id="5" name="圓角矩形 4"/>
          <p:cNvSpPr/>
          <p:nvPr/>
        </p:nvSpPr>
        <p:spPr>
          <a:xfrm>
            <a:off x="4618799" y="2507198"/>
            <a:ext cx="6231070" cy="2998176"/>
          </a:xfrm>
          <a:prstGeom prst="roundRect">
            <a:avLst/>
          </a:prstGeom>
          <a:solidFill>
            <a:schemeClr val="bg1">
              <a:lumMod val="95000"/>
              <a:alpha val="8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TW" altLang="en-US" sz="2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</a:t>
            </a:r>
            <a:r>
              <a:rPr lang="en-US" altLang="zh-TW" sz="2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10.09</a:t>
            </a:r>
            <a:r>
              <a:rPr lang="zh-TW" altLang="en-US" sz="2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endParaRPr lang="en-US" altLang="zh-TW" sz="26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b="1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</a:t>
            </a:r>
            <a:r>
              <a:rPr lang="en-US" altLang="zh-TW" b="1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09:00</a:t>
            </a:r>
            <a:r>
              <a:rPr lang="zh-TW" altLang="en-US" b="1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</a:t>
            </a:r>
            <a:r>
              <a:rPr lang="zh-TW" altLang="zh-TW" b="1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zh-TW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數位校史館」啟用</a:t>
            </a:r>
            <a:r>
              <a:rPr lang="zh-TW" altLang="zh-TW" b="1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典禮</a:t>
            </a:r>
            <a:endParaRPr lang="en-US" altLang="zh-TW" b="1" dirty="0">
              <a:solidFill>
                <a:schemeClr val="tx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b="1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</a:t>
            </a:r>
            <a:r>
              <a:rPr lang="en-US" altLang="zh-TW" b="1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10:00-12:00</a:t>
            </a:r>
            <a:r>
              <a:rPr lang="zh-TW" altLang="en-US" b="1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zh-TW" b="1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校慶</a:t>
            </a:r>
            <a:r>
              <a:rPr lang="zh-TW" altLang="zh-TW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慶祝典禮暨傑出校友</a:t>
            </a:r>
            <a:r>
              <a:rPr lang="zh-TW" altLang="zh-TW" b="1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頒獎</a:t>
            </a:r>
            <a:endParaRPr lang="en-US" altLang="zh-TW" b="1" dirty="0" smtClean="0">
              <a:solidFill>
                <a:schemeClr val="tx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b="1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</a:t>
            </a:r>
            <a:r>
              <a:rPr lang="en-US" altLang="zh-TW" b="1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12:30-14:30</a:t>
            </a:r>
            <a:r>
              <a:rPr lang="zh-TW" altLang="en-US" b="1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zh-TW" b="1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校慶</a:t>
            </a:r>
            <a:r>
              <a:rPr lang="zh-TW" altLang="zh-TW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慶祝</a:t>
            </a:r>
            <a:r>
              <a:rPr lang="zh-TW" altLang="zh-TW" b="1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餐會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512" y="812631"/>
            <a:ext cx="4240312" cy="5653549"/>
          </a:xfrm>
          <a:prstGeom prst="rect">
            <a:avLst/>
          </a:prstGeom>
          <a:effectLst>
            <a:softEdge rad="25400"/>
          </a:effectLst>
        </p:spPr>
      </p:pic>
      <p:grpSp>
        <p:nvGrpSpPr>
          <p:cNvPr id="11" name="群組 10"/>
          <p:cNvGrpSpPr/>
          <p:nvPr/>
        </p:nvGrpSpPr>
        <p:grpSpPr>
          <a:xfrm>
            <a:off x="8249323" y="454252"/>
            <a:ext cx="3083961" cy="811841"/>
            <a:chOff x="8249323" y="454252"/>
            <a:chExt cx="3083961" cy="811841"/>
          </a:xfrm>
        </p:grpSpPr>
        <p:cxnSp>
          <p:nvCxnSpPr>
            <p:cNvPr id="12" name="直線接點 11"/>
            <p:cNvCxnSpPr/>
            <p:nvPr/>
          </p:nvCxnSpPr>
          <p:spPr>
            <a:xfrm>
              <a:off x="9214500" y="1235938"/>
              <a:ext cx="1635369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圓角矩形 12"/>
            <p:cNvSpPr/>
            <p:nvPr/>
          </p:nvSpPr>
          <p:spPr>
            <a:xfrm>
              <a:off x="9578838" y="883263"/>
              <a:ext cx="1754446" cy="38283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000" dirty="0" smtClean="0">
                  <a:solidFill>
                    <a:schemeClr val="accent4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魏碑體" panose="03000709000000000000" pitchFamily="65" charset="-120"/>
                  <a:ea typeface="華康魏碑體" panose="03000709000000000000" pitchFamily="65" charset="-120"/>
                </a:rPr>
                <a:t>校慶活動介紹</a:t>
              </a:r>
              <a:endParaRPr lang="zh-TW" altLang="en-US" sz="20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" panose="03000709000000000000" pitchFamily="65" charset="-120"/>
                <a:ea typeface="華康魏碑體" panose="03000709000000000000" pitchFamily="65" charset="-120"/>
              </a:endParaRPr>
            </a:p>
          </p:txBody>
        </p:sp>
        <p:cxnSp>
          <p:nvCxnSpPr>
            <p:cNvPr id="14" name="直線接點 13"/>
            <p:cNvCxnSpPr/>
            <p:nvPr/>
          </p:nvCxnSpPr>
          <p:spPr>
            <a:xfrm>
              <a:off x="9382479" y="1256455"/>
              <a:ext cx="1635369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接點 14"/>
            <p:cNvCxnSpPr/>
            <p:nvPr/>
          </p:nvCxnSpPr>
          <p:spPr>
            <a:xfrm>
              <a:off x="9628999" y="1235938"/>
              <a:ext cx="1635369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圖片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49323" y="454252"/>
              <a:ext cx="1485867" cy="741004"/>
            </a:xfrm>
            <a:prstGeom prst="rect">
              <a:avLst/>
            </a:prstGeom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47751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圓角矩形 6"/>
          <p:cNvSpPr/>
          <p:nvPr/>
        </p:nvSpPr>
        <p:spPr>
          <a:xfrm>
            <a:off x="4854329" y="2420560"/>
            <a:ext cx="6048133" cy="3170583"/>
          </a:xfrm>
          <a:prstGeom prst="roundRect">
            <a:avLst/>
          </a:prstGeom>
          <a:solidFill>
            <a:schemeClr val="bg1">
              <a:lumMod val="95000"/>
              <a:alpha val="8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TW" altLang="en-US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</a:t>
            </a:r>
            <a:r>
              <a:rPr lang="en-US" altLang="zh-TW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10.09</a:t>
            </a:r>
          </a:p>
          <a:p>
            <a:pPr>
              <a:lnSpc>
                <a:spcPct val="150000"/>
              </a:lnSpc>
            </a:pPr>
            <a:r>
              <a:rPr lang="zh-TW" altLang="en-US" b="1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</a:t>
            </a:r>
            <a:r>
              <a:rPr lang="en-US" altLang="zh-TW" b="1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19:30</a:t>
            </a:r>
            <a:r>
              <a:rPr lang="zh-TW" altLang="en-US" b="1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</a:t>
            </a:r>
            <a:r>
              <a:rPr lang="zh-TW" altLang="zh-TW" b="1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歡慶東吳大學</a:t>
            </a:r>
            <a:r>
              <a:rPr lang="en-US" altLang="zh-TW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120</a:t>
            </a:r>
            <a:r>
              <a:rPr lang="zh-TW" altLang="zh-TW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年校慶音樂會</a:t>
            </a:r>
            <a:r>
              <a:rPr lang="en-US" altLang="zh-TW" b="1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</a:p>
          <a:p>
            <a:pPr>
              <a:lnSpc>
                <a:spcPct val="150000"/>
              </a:lnSpc>
            </a:pPr>
            <a:r>
              <a:rPr lang="en-US" altLang="zh-TW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b="1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    </a:t>
            </a:r>
            <a:r>
              <a:rPr lang="zh-TW" altLang="zh-TW" b="1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「貝多芬</a:t>
            </a:r>
            <a:r>
              <a:rPr lang="zh-TW" altLang="zh-TW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第九號交響曲</a:t>
            </a:r>
            <a:r>
              <a:rPr lang="en-US" altLang="zh-TW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合唱</a:t>
            </a:r>
            <a:r>
              <a:rPr lang="en-US" altLang="zh-TW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b="1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en-US" altLang="zh-TW" b="1" dirty="0" smtClean="0">
              <a:solidFill>
                <a:schemeClr val="tx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b="1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</a:t>
            </a:r>
            <a:r>
              <a:rPr lang="en-US" altLang="zh-TW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10.09-10.23</a:t>
            </a:r>
            <a:r>
              <a:rPr lang="zh-TW" altLang="en-US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endParaRPr lang="en-US" altLang="zh-TW" b="1" dirty="0">
              <a:solidFill>
                <a:schemeClr val="tx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</a:t>
            </a:r>
            <a:r>
              <a:rPr lang="zh-TW" altLang="zh-TW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校史老照片說故事</a:t>
            </a:r>
            <a:r>
              <a:rPr lang="zh-TW" altLang="en-US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endParaRPr lang="en-US" altLang="zh-TW" b="1" dirty="0">
              <a:solidFill>
                <a:schemeClr val="bg2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361" y="810066"/>
            <a:ext cx="4165077" cy="5707964"/>
          </a:xfrm>
          <a:prstGeom prst="rect">
            <a:avLst/>
          </a:prstGeom>
          <a:effectLst>
            <a:softEdge rad="25400"/>
          </a:effectLst>
        </p:spPr>
      </p:pic>
      <p:grpSp>
        <p:nvGrpSpPr>
          <p:cNvPr id="10" name="群組 9"/>
          <p:cNvGrpSpPr/>
          <p:nvPr/>
        </p:nvGrpSpPr>
        <p:grpSpPr>
          <a:xfrm>
            <a:off x="8249323" y="454252"/>
            <a:ext cx="3083961" cy="811841"/>
            <a:chOff x="8249323" y="454252"/>
            <a:chExt cx="3083961" cy="811841"/>
          </a:xfrm>
        </p:grpSpPr>
        <p:cxnSp>
          <p:nvCxnSpPr>
            <p:cNvPr id="11" name="直線接點 10"/>
            <p:cNvCxnSpPr/>
            <p:nvPr/>
          </p:nvCxnSpPr>
          <p:spPr>
            <a:xfrm>
              <a:off x="9214500" y="1235938"/>
              <a:ext cx="1635369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圓角矩形 11"/>
            <p:cNvSpPr/>
            <p:nvPr/>
          </p:nvSpPr>
          <p:spPr>
            <a:xfrm>
              <a:off x="9578838" y="883263"/>
              <a:ext cx="1754446" cy="38283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000" dirty="0" smtClean="0">
                  <a:solidFill>
                    <a:schemeClr val="accent4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魏碑體" panose="03000709000000000000" pitchFamily="65" charset="-120"/>
                  <a:ea typeface="華康魏碑體" panose="03000709000000000000" pitchFamily="65" charset="-120"/>
                </a:rPr>
                <a:t>校慶活動介紹</a:t>
              </a:r>
              <a:endParaRPr lang="zh-TW" altLang="en-US" sz="20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" panose="03000709000000000000" pitchFamily="65" charset="-120"/>
                <a:ea typeface="華康魏碑體" panose="03000709000000000000" pitchFamily="65" charset="-120"/>
              </a:endParaRPr>
            </a:p>
          </p:txBody>
        </p:sp>
        <p:cxnSp>
          <p:nvCxnSpPr>
            <p:cNvPr id="13" name="直線接點 12"/>
            <p:cNvCxnSpPr/>
            <p:nvPr/>
          </p:nvCxnSpPr>
          <p:spPr>
            <a:xfrm>
              <a:off x="9382479" y="1256455"/>
              <a:ext cx="1635369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接點 18"/>
            <p:cNvCxnSpPr/>
            <p:nvPr/>
          </p:nvCxnSpPr>
          <p:spPr>
            <a:xfrm>
              <a:off x="9628999" y="1235938"/>
              <a:ext cx="1635369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圖片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49323" y="454252"/>
              <a:ext cx="1485867" cy="741004"/>
            </a:xfrm>
            <a:prstGeom prst="rect">
              <a:avLst/>
            </a:prstGeom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22095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圓角矩形 6"/>
          <p:cNvSpPr/>
          <p:nvPr/>
        </p:nvSpPr>
        <p:spPr>
          <a:xfrm>
            <a:off x="4368952" y="2427766"/>
            <a:ext cx="6480917" cy="3735641"/>
          </a:xfrm>
          <a:prstGeom prst="roundRect">
            <a:avLst/>
          </a:prstGeom>
          <a:solidFill>
            <a:schemeClr val="bg1">
              <a:lumMod val="95000"/>
              <a:alpha val="8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TW" altLang="en-US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     </a:t>
            </a:r>
            <a:r>
              <a:rPr lang="en-US" altLang="zh-TW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10.17</a:t>
            </a:r>
            <a:r>
              <a:rPr lang="zh-TW" altLang="en-US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en-US" altLang="zh-TW" sz="2200" b="1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AI</a:t>
            </a:r>
            <a:r>
              <a:rPr lang="zh-TW" altLang="zh-TW" sz="22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時代教育未來</a:t>
            </a:r>
            <a:r>
              <a:rPr lang="zh-TW" altLang="zh-TW" sz="2200" b="1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大人物</a:t>
            </a:r>
            <a:endParaRPr lang="en-US" altLang="zh-TW" sz="2200" b="1" dirty="0" smtClean="0">
              <a:solidFill>
                <a:schemeClr val="tx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b="1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14:10-14:30   </a:t>
            </a:r>
            <a:r>
              <a:rPr lang="zh-TW" altLang="en-US" b="1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趨勢  迎向</a:t>
            </a:r>
            <a:r>
              <a:rPr lang="en-US" altLang="zh-TW" b="1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AI</a:t>
            </a:r>
            <a:r>
              <a:rPr lang="zh-TW" altLang="en-US" b="1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的挑戰與機會</a:t>
            </a:r>
            <a:endParaRPr lang="en-US" altLang="zh-TW" b="1" dirty="0" smtClean="0">
              <a:solidFill>
                <a:schemeClr val="tx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b="1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</a:t>
            </a:r>
            <a:r>
              <a:rPr lang="en-US" altLang="zh-TW" b="1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14:30-14:50</a:t>
            </a:r>
            <a:r>
              <a:rPr lang="zh-TW" altLang="en-US" b="1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跨界  法律人 </a:t>
            </a:r>
            <a:r>
              <a:rPr lang="en-US" altLang="zh-TW" b="1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+AI</a:t>
            </a:r>
            <a:r>
              <a:rPr lang="zh-TW" altLang="en-US" b="1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併發的創新人才</a:t>
            </a:r>
            <a:endParaRPr lang="en-US" altLang="zh-TW" b="1" dirty="0" smtClean="0">
              <a:solidFill>
                <a:schemeClr val="tx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b="1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</a:t>
            </a:r>
            <a:r>
              <a:rPr lang="en-US" altLang="zh-TW" b="1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14:50-15:10</a:t>
            </a:r>
            <a:r>
              <a:rPr lang="zh-TW" altLang="en-US" b="1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國際  人工智慧翻轉未來</a:t>
            </a:r>
            <a:endParaRPr lang="en-US" altLang="zh-TW" b="1" dirty="0" smtClean="0">
              <a:solidFill>
                <a:schemeClr val="tx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b="1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</a:t>
            </a:r>
            <a:r>
              <a:rPr lang="en-US" altLang="zh-TW" b="1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15:20-16:00</a:t>
            </a:r>
            <a:r>
              <a:rPr lang="zh-TW" altLang="en-US" b="1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座談時間</a:t>
            </a:r>
            <a:endParaRPr lang="en-US" altLang="zh-TW" b="1" dirty="0" smtClean="0">
              <a:solidFill>
                <a:schemeClr val="tx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b="1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              主持人    吳婉瑜</a:t>
            </a:r>
            <a:endParaRPr lang="en-US" altLang="zh-TW" b="1" dirty="0" smtClean="0">
              <a:solidFill>
                <a:schemeClr val="tx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b="1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             與談人    張善政</a:t>
            </a:r>
            <a:r>
              <a:rPr lang="zh-TW" altLang="en-US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b="1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杜奕瑾</a:t>
            </a:r>
            <a:endParaRPr lang="en-US" altLang="zh-TW" b="1" dirty="0" smtClean="0">
              <a:solidFill>
                <a:schemeClr val="tx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b="1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                              郭榮彥  潘先國 </a:t>
            </a:r>
            <a:endParaRPr lang="en-US" altLang="zh-TW" b="1" dirty="0">
              <a:solidFill>
                <a:schemeClr val="tx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1" name="群組 10"/>
          <p:cNvGrpSpPr/>
          <p:nvPr/>
        </p:nvGrpSpPr>
        <p:grpSpPr>
          <a:xfrm>
            <a:off x="8249323" y="454252"/>
            <a:ext cx="3083961" cy="811841"/>
            <a:chOff x="8249323" y="454252"/>
            <a:chExt cx="3083961" cy="811841"/>
          </a:xfrm>
        </p:grpSpPr>
        <p:cxnSp>
          <p:nvCxnSpPr>
            <p:cNvPr id="12" name="直線接點 11"/>
            <p:cNvCxnSpPr/>
            <p:nvPr/>
          </p:nvCxnSpPr>
          <p:spPr>
            <a:xfrm>
              <a:off x="9214500" y="1235938"/>
              <a:ext cx="1635369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圓角矩形 12"/>
            <p:cNvSpPr/>
            <p:nvPr/>
          </p:nvSpPr>
          <p:spPr>
            <a:xfrm>
              <a:off x="9578838" y="883263"/>
              <a:ext cx="1754446" cy="38283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000" dirty="0" smtClean="0">
                  <a:solidFill>
                    <a:schemeClr val="accent4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魏碑體" panose="03000709000000000000" pitchFamily="65" charset="-120"/>
                  <a:ea typeface="華康魏碑體" panose="03000709000000000000" pitchFamily="65" charset="-120"/>
                </a:rPr>
                <a:t>校慶活動介紹</a:t>
              </a:r>
              <a:endParaRPr lang="zh-TW" altLang="en-US" sz="20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" panose="03000709000000000000" pitchFamily="65" charset="-120"/>
                <a:ea typeface="華康魏碑體" panose="03000709000000000000" pitchFamily="65" charset="-120"/>
              </a:endParaRPr>
            </a:p>
          </p:txBody>
        </p:sp>
        <p:cxnSp>
          <p:nvCxnSpPr>
            <p:cNvPr id="14" name="直線接點 13"/>
            <p:cNvCxnSpPr/>
            <p:nvPr/>
          </p:nvCxnSpPr>
          <p:spPr>
            <a:xfrm>
              <a:off x="9382479" y="1256455"/>
              <a:ext cx="1635369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接點 14"/>
            <p:cNvCxnSpPr/>
            <p:nvPr/>
          </p:nvCxnSpPr>
          <p:spPr>
            <a:xfrm>
              <a:off x="9628999" y="1235938"/>
              <a:ext cx="1635369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圖片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49323" y="454252"/>
              <a:ext cx="1485867" cy="741004"/>
            </a:xfrm>
            <a:prstGeom prst="rect">
              <a:avLst/>
            </a:prstGeom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068"/>
          <a:stretch/>
        </p:blipFill>
        <p:spPr>
          <a:xfrm>
            <a:off x="1270991" y="520631"/>
            <a:ext cx="3749919" cy="597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89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0338"/>
            <a:ext cx="12181173" cy="6858000"/>
          </a:xfrm>
          <a:prstGeom prst="rect">
            <a:avLst/>
          </a:prstGeom>
        </p:spPr>
      </p:pic>
      <p:sp>
        <p:nvSpPr>
          <p:cNvPr id="7" name="圓角矩形 6"/>
          <p:cNvSpPr/>
          <p:nvPr/>
        </p:nvSpPr>
        <p:spPr>
          <a:xfrm>
            <a:off x="5071205" y="2576145"/>
            <a:ext cx="5778664" cy="3420209"/>
          </a:xfrm>
          <a:prstGeom prst="roundRect">
            <a:avLst/>
          </a:prstGeom>
          <a:solidFill>
            <a:schemeClr val="bg1">
              <a:lumMod val="95000"/>
              <a:alpha val="8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TW" altLang="en-US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</a:t>
            </a:r>
            <a:r>
              <a:rPr lang="en-US" altLang="zh-TW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10.24</a:t>
            </a:r>
            <a:r>
              <a:rPr lang="zh-TW" altLang="en-US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endParaRPr lang="en-US" altLang="zh-TW" sz="28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</a:t>
            </a:r>
            <a:r>
              <a:rPr lang="en-US" altLang="zh-TW" b="1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09:00-17:00</a:t>
            </a:r>
            <a:r>
              <a:rPr lang="zh-TW" altLang="en-US" b="1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音樂饗宴</a:t>
            </a:r>
            <a:endParaRPr lang="en-US" altLang="zh-TW" b="1" dirty="0" smtClean="0">
              <a:solidFill>
                <a:schemeClr val="tx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b="1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              導讀講座</a:t>
            </a:r>
            <a:endParaRPr lang="en-US" altLang="zh-TW" b="1" dirty="0" smtClean="0">
              <a:solidFill>
                <a:schemeClr val="tx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b="1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             詩選朗讀及書展</a:t>
            </a:r>
            <a:endParaRPr lang="en-US" altLang="zh-TW" b="1" dirty="0" smtClean="0">
              <a:solidFill>
                <a:schemeClr val="tx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</a:t>
            </a:r>
            <a:r>
              <a:rPr lang="en-US" altLang="zh-TW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10.24-11.23</a:t>
            </a:r>
          </a:p>
          <a:p>
            <a:pPr>
              <a:lnSpc>
                <a:spcPct val="150000"/>
              </a:lnSpc>
            </a:pPr>
            <a:r>
              <a:rPr lang="zh-TW" altLang="en-US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</a:t>
            </a:r>
            <a:r>
              <a:rPr lang="zh-TW" altLang="zh-TW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饗閱德國：哲學、文學、音樂、漫畫</a:t>
            </a:r>
            <a:endParaRPr lang="en-US" altLang="zh-TW" b="1" dirty="0">
              <a:solidFill>
                <a:schemeClr val="tx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262" y="586408"/>
            <a:ext cx="4156441" cy="5884539"/>
          </a:xfrm>
          <a:prstGeom prst="rect">
            <a:avLst/>
          </a:prstGeom>
        </p:spPr>
      </p:pic>
      <p:grpSp>
        <p:nvGrpSpPr>
          <p:cNvPr id="13" name="群組 12"/>
          <p:cNvGrpSpPr/>
          <p:nvPr/>
        </p:nvGrpSpPr>
        <p:grpSpPr>
          <a:xfrm>
            <a:off x="8249323" y="454252"/>
            <a:ext cx="3083961" cy="811841"/>
            <a:chOff x="8249323" y="454252"/>
            <a:chExt cx="3083961" cy="811841"/>
          </a:xfrm>
        </p:grpSpPr>
        <p:cxnSp>
          <p:nvCxnSpPr>
            <p:cNvPr id="14" name="直線接點 13"/>
            <p:cNvCxnSpPr/>
            <p:nvPr/>
          </p:nvCxnSpPr>
          <p:spPr>
            <a:xfrm>
              <a:off x="9214500" y="1235938"/>
              <a:ext cx="1635369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圓角矩形 14"/>
            <p:cNvSpPr/>
            <p:nvPr/>
          </p:nvSpPr>
          <p:spPr>
            <a:xfrm>
              <a:off x="9578838" y="883263"/>
              <a:ext cx="1754446" cy="38283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000" dirty="0" smtClean="0">
                  <a:solidFill>
                    <a:schemeClr val="accent4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魏碑體" panose="03000709000000000000" pitchFamily="65" charset="-120"/>
                  <a:ea typeface="華康魏碑體" panose="03000709000000000000" pitchFamily="65" charset="-120"/>
                </a:rPr>
                <a:t>校慶活動介紹</a:t>
              </a:r>
              <a:endParaRPr lang="zh-TW" altLang="en-US" sz="20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" panose="03000709000000000000" pitchFamily="65" charset="-120"/>
                <a:ea typeface="華康魏碑體" panose="03000709000000000000" pitchFamily="65" charset="-120"/>
              </a:endParaRPr>
            </a:p>
          </p:txBody>
        </p:sp>
        <p:cxnSp>
          <p:nvCxnSpPr>
            <p:cNvPr id="16" name="直線接點 15"/>
            <p:cNvCxnSpPr/>
            <p:nvPr/>
          </p:nvCxnSpPr>
          <p:spPr>
            <a:xfrm>
              <a:off x="9382479" y="1256455"/>
              <a:ext cx="1635369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接點 16"/>
            <p:cNvCxnSpPr/>
            <p:nvPr/>
          </p:nvCxnSpPr>
          <p:spPr>
            <a:xfrm>
              <a:off x="9628999" y="1235938"/>
              <a:ext cx="1635369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圖片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49323" y="454252"/>
              <a:ext cx="1485867" cy="741004"/>
            </a:xfrm>
            <a:prstGeom prst="rect">
              <a:avLst/>
            </a:prstGeom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424165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7" y="0"/>
            <a:ext cx="12181173" cy="6858000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13"/>
          <a:stretch/>
        </p:blipFill>
        <p:spPr>
          <a:xfrm>
            <a:off x="1430089" y="1015888"/>
            <a:ext cx="5628018" cy="2439489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5" name="圓角矩形 4"/>
          <p:cNvSpPr/>
          <p:nvPr/>
        </p:nvSpPr>
        <p:spPr>
          <a:xfrm>
            <a:off x="2444262" y="3250483"/>
            <a:ext cx="8405608" cy="2971135"/>
          </a:xfrm>
          <a:prstGeom prst="roundRect">
            <a:avLst/>
          </a:prstGeom>
          <a:solidFill>
            <a:schemeClr val="bg1">
              <a:lumMod val="95000"/>
              <a:alpha val="8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TW" altLang="en-US" sz="2800" b="1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en-US" altLang="zh-TW" sz="2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10.27    </a:t>
            </a:r>
            <a:r>
              <a:rPr lang="en-US" altLang="zh-TW" sz="2000" b="1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2020</a:t>
            </a:r>
            <a:r>
              <a:rPr lang="zh-TW" altLang="zh-TW" sz="2000" b="1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海峽</a:t>
            </a:r>
            <a:r>
              <a:rPr lang="zh-TW" altLang="zh-TW" sz="20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兩岸財經與商學</a:t>
            </a:r>
            <a:r>
              <a:rPr lang="zh-TW" altLang="zh-TW" sz="2000" b="1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研討會</a:t>
            </a:r>
            <a:endParaRPr lang="en-US" altLang="zh-TW" sz="2000" b="1" dirty="0" smtClean="0">
              <a:solidFill>
                <a:schemeClr val="tx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b="1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en-US" altLang="zh-TW" sz="2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11.19-11.20</a:t>
            </a:r>
            <a:r>
              <a:rPr lang="zh-TW" altLang="en-US" sz="2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b="1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zh-TW" altLang="zh-TW" sz="2000" b="1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東吳</a:t>
            </a:r>
            <a:r>
              <a:rPr lang="en-US" altLang="zh-TW" sz="20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zh-TW" sz="20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蘇大</a:t>
            </a:r>
            <a:r>
              <a:rPr lang="en-US" altLang="zh-TW" sz="2000" b="1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zh-TW" sz="2000" b="1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第六</a:t>
            </a:r>
            <a:r>
              <a:rPr lang="zh-TW" altLang="zh-TW" sz="20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屆中國古典文獻學國際學術研討會</a:t>
            </a:r>
            <a:endParaRPr lang="en-US" altLang="zh-TW" sz="2000" b="1" dirty="0">
              <a:solidFill>
                <a:schemeClr val="tx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b="1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en-US" altLang="zh-TW" sz="2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11.21</a:t>
            </a:r>
            <a:r>
              <a:rPr lang="zh-TW" altLang="en-US" sz="2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b="1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zh-TW" altLang="zh-TW" sz="2000" b="1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東吳</a:t>
            </a:r>
            <a:r>
              <a:rPr lang="zh-TW" altLang="zh-TW" sz="20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外語菁英論壇</a:t>
            </a:r>
            <a:r>
              <a:rPr lang="en-US" altLang="zh-TW" sz="20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zh-TW" sz="20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迎接外語教育新時代</a:t>
            </a:r>
            <a:endParaRPr lang="zh-TW" altLang="en-US" sz="2000" b="1" dirty="0">
              <a:solidFill>
                <a:schemeClr val="tx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3" name="群組 12"/>
          <p:cNvGrpSpPr/>
          <p:nvPr/>
        </p:nvGrpSpPr>
        <p:grpSpPr>
          <a:xfrm>
            <a:off x="8249323" y="454252"/>
            <a:ext cx="3083961" cy="811841"/>
            <a:chOff x="8249323" y="454252"/>
            <a:chExt cx="3083961" cy="811841"/>
          </a:xfrm>
        </p:grpSpPr>
        <p:cxnSp>
          <p:nvCxnSpPr>
            <p:cNvPr id="14" name="直線接點 13"/>
            <p:cNvCxnSpPr/>
            <p:nvPr/>
          </p:nvCxnSpPr>
          <p:spPr>
            <a:xfrm>
              <a:off x="9214500" y="1235938"/>
              <a:ext cx="1635369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圓角矩形 14"/>
            <p:cNvSpPr/>
            <p:nvPr/>
          </p:nvSpPr>
          <p:spPr>
            <a:xfrm>
              <a:off x="9578838" y="883263"/>
              <a:ext cx="1754446" cy="38283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000" dirty="0" smtClean="0">
                  <a:solidFill>
                    <a:schemeClr val="accent4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魏碑體" panose="03000709000000000000" pitchFamily="65" charset="-120"/>
                  <a:ea typeface="華康魏碑體" panose="03000709000000000000" pitchFamily="65" charset="-120"/>
                </a:rPr>
                <a:t>校慶活動介紹</a:t>
              </a:r>
              <a:endParaRPr lang="zh-TW" altLang="en-US" sz="20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" panose="03000709000000000000" pitchFamily="65" charset="-120"/>
                <a:ea typeface="華康魏碑體" panose="03000709000000000000" pitchFamily="65" charset="-120"/>
              </a:endParaRPr>
            </a:p>
          </p:txBody>
        </p:sp>
        <p:cxnSp>
          <p:nvCxnSpPr>
            <p:cNvPr id="16" name="直線接點 15"/>
            <p:cNvCxnSpPr/>
            <p:nvPr/>
          </p:nvCxnSpPr>
          <p:spPr>
            <a:xfrm>
              <a:off x="9382479" y="1256455"/>
              <a:ext cx="1635369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接點 16"/>
            <p:cNvCxnSpPr/>
            <p:nvPr/>
          </p:nvCxnSpPr>
          <p:spPr>
            <a:xfrm>
              <a:off x="9628999" y="1235938"/>
              <a:ext cx="1635369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圖片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49323" y="454252"/>
              <a:ext cx="1485867" cy="741004"/>
            </a:xfrm>
            <a:prstGeom prst="rect">
              <a:avLst/>
            </a:prstGeom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96298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4" y="0"/>
            <a:ext cx="12181173" cy="6858000"/>
          </a:xfrm>
          <a:prstGeom prst="rect">
            <a:avLst/>
          </a:prstGeom>
        </p:spPr>
      </p:pic>
      <p:sp>
        <p:nvSpPr>
          <p:cNvPr id="3" name="圓角矩形 2"/>
          <p:cNvSpPr/>
          <p:nvPr/>
        </p:nvSpPr>
        <p:spPr>
          <a:xfrm>
            <a:off x="2638648" y="1995854"/>
            <a:ext cx="6939043" cy="286629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歡迎蒞臨</a:t>
            </a:r>
            <a:r>
              <a:rPr lang="zh-TW" alt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指導</a:t>
            </a:r>
            <a:endParaRPr lang="en-US" altLang="zh-TW" sz="8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0021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</TotalTime>
  <Words>239</Words>
  <Application>Microsoft Office PowerPoint</Application>
  <PresentationFormat>寬螢幕</PresentationFormat>
  <Paragraphs>39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5" baseType="lpstr">
      <vt:lpstr>華康魏碑體</vt:lpstr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SCU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Luli wang</dc:creator>
  <cp:lastModifiedBy>Luli wang</cp:lastModifiedBy>
  <cp:revision>37</cp:revision>
  <dcterms:created xsi:type="dcterms:W3CDTF">2020-09-23T03:22:04Z</dcterms:created>
  <dcterms:modified xsi:type="dcterms:W3CDTF">2020-09-29T01:40:40Z</dcterms:modified>
</cp:coreProperties>
</file>